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9" r:id="rId5"/>
    <p:sldId id="270" r:id="rId6"/>
    <p:sldId id="25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0" r:id="rId15"/>
    <p:sldId id="261" r:id="rId16"/>
    <p:sldId id="278" r:id="rId17"/>
    <p:sldId id="279" r:id="rId18"/>
    <p:sldId id="280" r:id="rId19"/>
    <p:sldId id="262" r:id="rId20"/>
    <p:sldId id="264" r:id="rId21"/>
    <p:sldId id="265" r:id="rId22"/>
    <p:sldId id="267" r:id="rId23"/>
    <p:sldId id="268" r:id="rId24"/>
  </p:sldIdLst>
  <p:sldSz cx="18300700" cy="10299700"/>
  <p:notesSz cx="9872663" cy="6797675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64" autoAdjust="0"/>
  </p:normalViewPr>
  <p:slideViewPr>
    <p:cSldViewPr>
      <p:cViewPr varScale="1">
        <p:scale>
          <a:sx n="71" d="100"/>
          <a:sy n="71" d="100"/>
        </p:scale>
        <p:origin x="-636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755" cy="339465"/>
          </a:xfrm>
          <a:prstGeom prst="rect">
            <a:avLst/>
          </a:prstGeom>
        </p:spPr>
        <p:txBody>
          <a:bodyPr vert="horz" lIns="53291" tIns="26646" rIns="53291" bIns="26646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340" y="0"/>
            <a:ext cx="4277755" cy="339465"/>
          </a:xfrm>
          <a:prstGeom prst="rect">
            <a:avLst/>
          </a:prstGeom>
        </p:spPr>
        <p:txBody>
          <a:bodyPr vert="horz" lIns="53291" tIns="26646" rIns="53291" bIns="26646" rtlCol="0"/>
          <a:lstStyle>
            <a:lvl1pPr algn="r">
              <a:defRPr sz="700"/>
            </a:lvl1pPr>
          </a:lstStyle>
          <a:p>
            <a:fld id="{960B8123-7D3A-4C52-ADC0-9EB4411E8D4E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115"/>
            <a:ext cx="4277755" cy="340513"/>
          </a:xfrm>
          <a:prstGeom prst="rect">
            <a:avLst/>
          </a:prstGeom>
        </p:spPr>
        <p:txBody>
          <a:bodyPr vert="horz" lIns="53291" tIns="26646" rIns="53291" bIns="26646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340" y="6456115"/>
            <a:ext cx="4277755" cy="340513"/>
          </a:xfrm>
          <a:prstGeom prst="rect">
            <a:avLst/>
          </a:prstGeom>
        </p:spPr>
        <p:txBody>
          <a:bodyPr vert="horz" lIns="53291" tIns="26646" rIns="53291" bIns="26646" rtlCol="0" anchor="b"/>
          <a:lstStyle>
            <a:lvl1pPr algn="r">
              <a:defRPr sz="700"/>
            </a:lvl1pPr>
          </a:lstStyle>
          <a:p>
            <a:fld id="{B52FCA78-1AD0-48F1-9794-E6C779A85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1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E982-4038-4DF2-961E-B0DBC6F4C4A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7813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82962-3DBB-44A8-BA25-42DEA4118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1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2962-3DBB-44A8-BA25-42DEA4118F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rgbClr val="43434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B75442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rgbClr val="43434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B75442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rgbClr val="43434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rgbClr val="43434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47499" y="2819996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6662" y="0"/>
                </a:moveTo>
                <a:lnTo>
                  <a:pt x="11912" y="0"/>
                </a:lnTo>
                <a:lnTo>
                  <a:pt x="11912" y="1905"/>
                </a:lnTo>
                <a:lnTo>
                  <a:pt x="9525" y="1905"/>
                </a:lnTo>
                <a:lnTo>
                  <a:pt x="11912" y="3810"/>
                </a:lnTo>
                <a:lnTo>
                  <a:pt x="14287" y="3810"/>
                </a:lnTo>
                <a:lnTo>
                  <a:pt x="11912" y="5715"/>
                </a:lnTo>
                <a:lnTo>
                  <a:pt x="0" y="5715"/>
                </a:lnTo>
                <a:lnTo>
                  <a:pt x="0" y="9525"/>
                </a:lnTo>
                <a:lnTo>
                  <a:pt x="4649" y="8096"/>
                </a:lnTo>
                <a:lnTo>
                  <a:pt x="10415" y="8096"/>
                </a:lnTo>
                <a:lnTo>
                  <a:pt x="15735" y="7381"/>
                </a:lnTo>
                <a:lnTo>
                  <a:pt x="19050" y="3810"/>
                </a:lnTo>
                <a:lnTo>
                  <a:pt x="19050" y="1905"/>
                </a:lnTo>
                <a:lnTo>
                  <a:pt x="16662" y="0"/>
                </a:lnTo>
                <a:close/>
              </a:path>
            </a:pathLst>
          </a:custGeom>
          <a:solidFill>
            <a:srgbClr val="F8BA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72497" y="7175004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0" y="0"/>
                </a:moveTo>
                <a:lnTo>
                  <a:pt x="16332" y="25717"/>
                </a:lnTo>
                <a:lnTo>
                  <a:pt x="19050" y="28575"/>
                </a:lnTo>
                <a:lnTo>
                  <a:pt x="11865" y="15666"/>
                </a:lnTo>
                <a:lnTo>
                  <a:pt x="6467" y="6781"/>
                </a:lnTo>
                <a:lnTo>
                  <a:pt x="2597" y="1650"/>
                </a:lnTo>
                <a:lnTo>
                  <a:pt x="0" y="0"/>
                </a:lnTo>
                <a:close/>
              </a:path>
            </a:pathLst>
          </a:custGeom>
          <a:solidFill>
            <a:srgbClr val="F8BA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79996" y="5644997"/>
            <a:ext cx="9525" cy="28575"/>
          </a:xfrm>
          <a:custGeom>
            <a:avLst/>
            <a:gdLst/>
            <a:ahLst/>
            <a:cxnLst/>
            <a:rect l="l" t="t" r="r" b="b"/>
            <a:pathLst>
              <a:path w="9525" h="28575">
                <a:moveTo>
                  <a:pt x="3884" y="12314"/>
                </a:moveTo>
                <a:lnTo>
                  <a:pt x="5025" y="15768"/>
                </a:lnTo>
                <a:lnTo>
                  <a:pt x="9525" y="28575"/>
                </a:lnTo>
                <a:lnTo>
                  <a:pt x="9525" y="26377"/>
                </a:lnTo>
                <a:lnTo>
                  <a:pt x="7370" y="20129"/>
                </a:lnTo>
                <a:lnTo>
                  <a:pt x="3884" y="12314"/>
                </a:lnTo>
                <a:close/>
              </a:path>
              <a:path w="9525" h="28575">
                <a:moveTo>
                  <a:pt x="0" y="0"/>
                </a:moveTo>
                <a:lnTo>
                  <a:pt x="0" y="2197"/>
                </a:lnTo>
                <a:lnTo>
                  <a:pt x="2161" y="8452"/>
                </a:lnTo>
                <a:lnTo>
                  <a:pt x="3884" y="12314"/>
                </a:lnTo>
                <a:lnTo>
                  <a:pt x="2085" y="6872"/>
                </a:lnTo>
                <a:lnTo>
                  <a:pt x="484" y="1684"/>
                </a:lnTo>
                <a:lnTo>
                  <a:pt x="0" y="0"/>
                </a:lnTo>
                <a:close/>
              </a:path>
            </a:pathLst>
          </a:custGeom>
          <a:solidFill>
            <a:srgbClr val="F8BA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934940" y="6932501"/>
            <a:ext cx="352425" cy="3343275"/>
          </a:xfrm>
          <a:custGeom>
            <a:avLst/>
            <a:gdLst/>
            <a:ahLst/>
            <a:cxnLst/>
            <a:rect l="l" t="t" r="r" b="b"/>
            <a:pathLst>
              <a:path w="352425" h="3343275">
                <a:moveTo>
                  <a:pt x="352425" y="0"/>
                </a:moveTo>
                <a:lnTo>
                  <a:pt x="0" y="0"/>
                </a:lnTo>
                <a:lnTo>
                  <a:pt x="0" y="3343275"/>
                </a:lnTo>
                <a:lnTo>
                  <a:pt x="352425" y="3343275"/>
                </a:lnTo>
                <a:lnTo>
                  <a:pt x="352425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3234669" cy="352425"/>
          </a:xfrm>
          <a:custGeom>
            <a:avLst/>
            <a:gdLst/>
            <a:ahLst/>
            <a:cxnLst/>
            <a:rect l="l" t="t" r="r" b="b"/>
            <a:pathLst>
              <a:path w="13234669" h="352425">
                <a:moveTo>
                  <a:pt x="13234272" y="0"/>
                </a:moveTo>
                <a:lnTo>
                  <a:pt x="0" y="0"/>
                </a:lnTo>
                <a:lnTo>
                  <a:pt x="0" y="352425"/>
                </a:lnTo>
                <a:lnTo>
                  <a:pt x="13234272" y="352425"/>
                </a:lnTo>
                <a:lnTo>
                  <a:pt x="13234272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9156"/>
            <a:ext cx="9144000" cy="742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4958" y="1816690"/>
            <a:ext cx="16361341" cy="979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rgbClr val="43434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8737" y="2655996"/>
            <a:ext cx="7908925" cy="290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B75442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9607" y="1618195"/>
            <a:ext cx="8100695" cy="7394268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 marR="5080" indent="-635" algn="ctr">
              <a:lnSpc>
                <a:spcPts val="8100"/>
              </a:lnSpc>
              <a:spcBef>
                <a:spcPts val="1720"/>
              </a:spcBef>
            </a:pPr>
            <a:r>
              <a:rPr lang="ru-RU" sz="4800" dirty="0" smtClean="0">
                <a:latin typeface="Arial Black"/>
                <a:cs typeface="Arial Black"/>
              </a:rPr>
              <a:t>Методы противодействия попыткам взлома в социальных сетях и мессенджерах, а также </a:t>
            </a:r>
            <a:r>
              <a:rPr lang="ru-RU" sz="4800" dirty="0" err="1" smtClean="0">
                <a:latin typeface="Arial Black"/>
                <a:cs typeface="Arial Black"/>
              </a:rPr>
              <a:t>фишинговым</a:t>
            </a:r>
            <a:r>
              <a:rPr lang="ru-RU" sz="4800" dirty="0" smtClean="0">
                <a:latin typeface="Arial Black"/>
                <a:cs typeface="Arial Black"/>
              </a:rPr>
              <a:t> атакам</a:t>
            </a:r>
            <a:endParaRPr sz="4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950" y="730250"/>
            <a:ext cx="16361341" cy="730969"/>
          </a:xfrm>
          <a:solidFill>
            <a:schemeClr val="accent6"/>
          </a:solidFill>
        </p:spPr>
        <p:txBody>
          <a:bodyPr/>
          <a:lstStyle/>
          <a:p>
            <a:r>
              <a:rPr lang="ru-RU" dirty="0"/>
              <a:t>4.Фишинговые </a:t>
            </a:r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45150" y="1797051"/>
            <a:ext cx="11740514" cy="8001000"/>
          </a:xfrm>
        </p:spPr>
        <p:txBody>
          <a:bodyPr/>
          <a:lstStyle/>
          <a:p>
            <a:pPr algn="just"/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Подделки в магазинах 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 были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чуть ли не с самого их открытия. Но после того как из </a:t>
            </a:r>
            <a:r>
              <a:rPr lang="ru-RU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ru-RU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удалили приложения крупных российских банков и компаний, подделок стало в разы 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ссылке откроется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фишинговый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 — почти точная копия настоящего. С одним отличием: все данные, которые вы там введете, попадут в руки мошенникам</a:t>
            </a:r>
          </a:p>
          <a:p>
            <a:pPr algn="just"/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49" y="3397250"/>
            <a:ext cx="41148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540251"/>
            <a:ext cx="9220200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1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750" y="654050"/>
            <a:ext cx="16361341" cy="730969"/>
          </a:xfrm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5.Ловля на живца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30750" y="1720850"/>
            <a:ext cx="12654914" cy="7879080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Хакер оставляет возле помещения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флешку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надписью «Пароль от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биткоин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-кошелька» или диск «Зарплатная ведомость руководства». Расчёт на то, что кто-то из сотрудников вставит носитель в свой компьютер, заразит его вирусом и тем самым предоставит хакеру доступ во внутреннюю сеть .</a:t>
            </a: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проведён эксперимент, чтобы выяснить, насколько люди склонны использовать найденные устройства, - и разбросали по территории университета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флешек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кто-то подключал их к компьютеру с выходом в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интнернет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приходило оповещение. В итоге оказалось, что сигнал подала почти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флешек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940050"/>
            <a:ext cx="36639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11650"/>
            <a:ext cx="8763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84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577850"/>
            <a:ext cx="16361341" cy="1461939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483350" y="5565080"/>
            <a:ext cx="11430000" cy="3323987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большинство других мошеннических приемов, </a:t>
            </a:r>
          </a:p>
          <a:p>
            <a:pPr algn="ctr"/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претекстинг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нацелен не на взлом компьютера,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использование уязвимостей нашей психики —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сработал человеческий фактор. Ключевой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предварительная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переписка с мошенником. Это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претекстинг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обычного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4150" y="1035050"/>
            <a:ext cx="158496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6.Претекстинг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4150" y="2025650"/>
            <a:ext cx="15849600" cy="31393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Метод, когда мошенник сначала разыгрывает невинный спектакль, чтобы разогреть </a:t>
            </a:r>
          </a:p>
          <a:p>
            <a:pPr algn="just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потенциальную жертву: например, проводит опрос про любимые музыкальные группы. А потом предлагает оставить данные банковской карты, чтобы получить вознаграждение.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представляется службой технической поддержки работодателя, задает обычные вопросы, а потом просит логин и пароль от учетной записи, чтобы что-то обновить. Разводы с заполнением анкет и опросов тоже используют этот прием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4" y="5911850"/>
            <a:ext cx="4881562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91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1873250"/>
            <a:ext cx="16611600" cy="730969"/>
          </a:xfrm>
          <a:solidFill>
            <a:schemeClr val="accent6"/>
          </a:solidFill>
        </p:spPr>
        <p:txBody>
          <a:bodyPr/>
          <a:lstStyle/>
          <a:p>
            <a:r>
              <a:rPr lang="ru-RU" dirty="0"/>
              <a:t>7.Уэйлинг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15034" y="2940048"/>
            <a:ext cx="9606916" cy="5847755"/>
          </a:xfrm>
        </p:spPr>
        <p:txBody>
          <a:bodyPr/>
          <a:lstStyle/>
          <a:p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мошенники вместо массовых атак предпочитают узкоспециализированные и хорошо подготовленные. Такие схемы называют 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whaling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phishing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whaling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дословно — «охота на китов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т.е. на руководителей.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«Охотники на китов» тщательно изучают структуру компаний и пытаются понять, кому и от чьего имени можно написать, чтобы быстро и без подозрений украсть деньги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данные.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3744309"/>
            <a:ext cx="6864350" cy="460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71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50041" y="3343516"/>
            <a:ext cx="6563359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299"/>
              </a:lnSpc>
              <a:spcBef>
                <a:spcPts val="95"/>
              </a:spcBef>
            </a:pPr>
            <a:r>
              <a:rPr sz="400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знать,</a:t>
            </a:r>
            <a:r>
              <a:rPr sz="40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распознать 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фишинг.</a:t>
            </a:r>
            <a:r>
              <a:rPr sz="40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sz="4000" spc="-1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</a:t>
            </a:r>
            <a:r>
              <a:rPr sz="4000" b="1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неправильные</a:t>
            </a:r>
            <a:r>
              <a:rPr sz="4000" b="1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отправителей,</a:t>
            </a:r>
            <a:r>
              <a:rPr sz="40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</a:t>
            </a:r>
            <a:r>
              <a:rPr sz="4000" b="1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sz="4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</a:t>
            </a:r>
            <a:r>
              <a:rPr sz="40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</a:t>
            </a:r>
            <a:r>
              <a:rPr sz="4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</a:t>
            </a:r>
            <a:r>
              <a:rPr sz="40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</a:t>
            </a:r>
            <a:r>
              <a:rPr sz="4000" b="1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</a:t>
            </a:r>
            <a:r>
              <a:rPr sz="4000" b="1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4000" b="1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любым</a:t>
            </a:r>
            <a:r>
              <a:rPr sz="40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подозрительным сообщениям.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4958" y="1816690"/>
            <a:ext cx="16361341" cy="688650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1430" rIns="0" bIns="0" rtlCol="0">
            <a:spAutoFit/>
          </a:bodyPr>
          <a:lstStyle/>
          <a:p>
            <a:pPr marL="9777095">
              <a:lnSpc>
                <a:spcPct val="100000"/>
              </a:lnSpc>
              <a:spcBef>
                <a:spcPts val="90"/>
              </a:spcBef>
            </a:pPr>
            <a:r>
              <a:rPr sz="4400" spc="-290" dirty="0" smtClean="0"/>
              <a:t>ПРИЗНАКИ</a:t>
            </a:r>
            <a:r>
              <a:rPr sz="4400" spc="-25" dirty="0" smtClean="0"/>
              <a:t> </a:t>
            </a:r>
            <a:r>
              <a:rPr sz="4400" spc="-330" dirty="0" smtClean="0"/>
              <a:t>ФИШИНГА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47345" cy="3810000"/>
          </a:xfrm>
          <a:custGeom>
            <a:avLst/>
            <a:gdLst/>
            <a:ahLst/>
            <a:cxnLst/>
            <a:rect l="l" t="t" r="r" b="b"/>
            <a:pathLst>
              <a:path w="347345" h="3810000">
                <a:moveTo>
                  <a:pt x="0" y="3809707"/>
                </a:moveTo>
                <a:lnTo>
                  <a:pt x="346774" y="3809707"/>
                </a:lnTo>
                <a:lnTo>
                  <a:pt x="346774" y="0"/>
                </a:lnTo>
                <a:lnTo>
                  <a:pt x="0" y="0"/>
                </a:lnTo>
                <a:lnTo>
                  <a:pt x="0" y="3809707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65" y="2583280"/>
            <a:ext cx="8848724" cy="6757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635"/>
            <a:chOff x="0" y="0"/>
            <a:chExt cx="18288000" cy="10287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0287635"/>
            </a:xfrm>
            <a:custGeom>
              <a:avLst/>
              <a:gdLst/>
              <a:ahLst/>
              <a:cxnLst/>
              <a:rect l="l" t="t" r="r" b="b"/>
              <a:pathLst>
                <a:path w="18288000" h="10287635">
                  <a:moveTo>
                    <a:pt x="352425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352425" y="2857500"/>
                  </a:lnTo>
                  <a:lnTo>
                    <a:pt x="352425" y="0"/>
                  </a:lnTo>
                  <a:close/>
                </a:path>
                <a:path w="18288000" h="10287635">
                  <a:moveTo>
                    <a:pt x="18287988" y="9935007"/>
                  </a:moveTo>
                  <a:lnTo>
                    <a:pt x="0" y="9935007"/>
                  </a:lnTo>
                  <a:lnTo>
                    <a:pt x="0" y="10287432"/>
                  </a:lnTo>
                  <a:lnTo>
                    <a:pt x="18287988" y="10287432"/>
                  </a:lnTo>
                  <a:lnTo>
                    <a:pt x="18287988" y="9935007"/>
                  </a:lnTo>
                  <a:close/>
                </a:path>
                <a:path w="18288000" h="10287635">
                  <a:moveTo>
                    <a:pt x="18287988" y="12"/>
                  </a:moveTo>
                  <a:lnTo>
                    <a:pt x="17957534" y="12"/>
                  </a:lnTo>
                  <a:lnTo>
                    <a:pt x="17957534" y="1419237"/>
                  </a:lnTo>
                  <a:lnTo>
                    <a:pt x="18287988" y="1419237"/>
                  </a:lnTo>
                  <a:lnTo>
                    <a:pt x="18287988" y="12"/>
                  </a:lnTo>
                  <a:close/>
                </a:path>
              </a:pathLst>
            </a:custGeom>
            <a:solidFill>
              <a:srgbClr val="DB7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681" y="694994"/>
              <a:ext cx="9096375" cy="1476375"/>
            </a:xfrm>
            <a:custGeom>
              <a:avLst/>
              <a:gdLst/>
              <a:ahLst/>
              <a:cxnLst/>
              <a:rect l="l" t="t" r="r" b="b"/>
              <a:pathLst>
                <a:path w="9096375" h="1476375">
                  <a:moveTo>
                    <a:pt x="9096373" y="0"/>
                  </a:moveTo>
                  <a:lnTo>
                    <a:pt x="0" y="0"/>
                  </a:lnTo>
                  <a:lnTo>
                    <a:pt x="0" y="1476375"/>
                  </a:lnTo>
                  <a:lnTo>
                    <a:pt x="9096373" y="1476375"/>
                  </a:lnTo>
                  <a:lnTo>
                    <a:pt x="9096373" y="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3471" y="679399"/>
            <a:ext cx="721740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25" dirty="0"/>
              <a:t>РИСКИ</a:t>
            </a:r>
            <a:r>
              <a:rPr sz="6000" spc="-35" dirty="0"/>
              <a:t> </a:t>
            </a:r>
            <a:r>
              <a:rPr sz="6000" spc="-365" dirty="0"/>
              <a:t>ФИШИН</a:t>
            </a:r>
            <a:r>
              <a:rPr sz="6000" spc="-865" dirty="0"/>
              <a:t>Г</a:t>
            </a:r>
            <a:r>
              <a:rPr sz="6000" spc="-365" dirty="0"/>
              <a:t>А</a:t>
            </a:r>
            <a:endParaRPr sz="6000"/>
          </a:p>
        </p:txBody>
      </p:sp>
      <p:sp>
        <p:nvSpPr>
          <p:cNvPr id="7" name="object 7"/>
          <p:cNvSpPr txBox="1"/>
          <p:nvPr/>
        </p:nvSpPr>
        <p:spPr>
          <a:xfrm>
            <a:off x="702497" y="2445004"/>
            <a:ext cx="10733853" cy="687431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4155" rIns="0" bIns="0" rtlCol="0">
            <a:spAutoFit/>
          </a:bodyPr>
          <a:lstStyle/>
          <a:p>
            <a:pPr marL="440690" marR="621030" indent="-635" algn="ctr">
              <a:lnSpc>
                <a:spcPct val="99900"/>
              </a:lnSpc>
              <a:spcBef>
                <a:spcPts val="1765"/>
              </a:spcBef>
            </a:pPr>
            <a:r>
              <a:rPr sz="48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</a:t>
            </a:r>
            <a:r>
              <a:rPr sz="48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</a:t>
            </a:r>
            <a:r>
              <a:rPr sz="48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серьезным </a:t>
            </a:r>
            <a:r>
              <a:rPr sz="4800" spc="-2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</a:t>
            </a:r>
            <a:r>
              <a:rPr sz="48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потерям</a:t>
            </a:r>
            <a:r>
              <a:rPr sz="4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утечке</a:t>
            </a:r>
            <a:r>
              <a:rPr sz="4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spc="-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конфиденциальной и </a:t>
            </a:r>
            <a:r>
              <a:rPr sz="4800" spc="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</a:t>
            </a:r>
            <a:r>
              <a:rPr sz="4800" spc="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r>
              <a:rPr sz="48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Злоумышленники</a:t>
            </a:r>
            <a:r>
              <a:rPr sz="48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sz="480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sz="48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</a:t>
            </a:r>
            <a:r>
              <a:rPr sz="48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48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48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кражи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идентичности</a:t>
            </a:r>
            <a:r>
              <a:rPr sz="4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4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sz="4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spc="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 и</a:t>
            </a:r>
            <a:r>
              <a:rPr sz="48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вашим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счетам.</a:t>
            </a:r>
            <a:r>
              <a:rPr sz="4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sz="48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48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фишинга</a:t>
            </a:r>
            <a:r>
              <a:rPr sz="48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2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4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sz="4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необходимость.</a:t>
            </a:r>
            <a:endParaRPr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550" y="501650"/>
            <a:ext cx="16361341" cy="730969"/>
          </a:xfrm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Примеры </a:t>
            </a:r>
            <a:r>
              <a:rPr lang="ru-RU" dirty="0" err="1"/>
              <a:t>фишинговых</a:t>
            </a:r>
            <a:r>
              <a:rPr lang="ru-RU" dirty="0"/>
              <a:t> писем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3150" y="1492250"/>
            <a:ext cx="16383000" cy="775596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контент письма, названия файлов побуждают получателя к спешке, к немедленному действию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 переходу по ссылке, к нажатию на кнопку, к открытию файла, к немедленному ответу на письмо). 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полную меру используются эмоции, чувства, страхи, рефлексы.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не погашен кредит», «Ваше сообщение не доставлено», «Ваша почта будет заблокирована» - используется страх, 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«Получи бесплатный лотерейный билет» - используется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любопытство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подписи к письму обычно нет обратного телефона отправителя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либо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вообще не указан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отправитель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Обращение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получателю обычно обезличенное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(если это не целевой</a:t>
            </a:r>
          </a:p>
          <a:p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Ladies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Gentlemen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«Здравствуйте»,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«Уважаемый клиент»</a:t>
            </a:r>
          </a:p>
        </p:txBody>
      </p:sp>
    </p:spTree>
    <p:extLst>
      <p:ext uri="{BB962C8B-B14F-4D97-AF65-F5344CB8AC3E}">
        <p14:creationId xmlns:p14="http://schemas.microsoft.com/office/powerpoint/2010/main" val="247985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550" y="349250"/>
            <a:ext cx="16361341" cy="730969"/>
          </a:xfrm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Примеры </a:t>
            </a:r>
            <a:r>
              <a:rPr lang="ru-RU" dirty="0" err="1"/>
              <a:t>фишинговых</a:t>
            </a:r>
            <a:r>
              <a:rPr lang="ru-RU" dirty="0"/>
              <a:t> писем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9350" y="1187450"/>
            <a:ext cx="16323613" cy="934871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 используется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автоподстановка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обращения к получателю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&lt;имя почтового ящика (до символа @)&gt;»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отправляются от имени известных компаний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логистических компаний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банков, платежных систем, органов судебной или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олимпийских комитетов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людей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(указание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отправителей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 воздействует на психологию получателей, так как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рефлекторное доверие).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 Отправители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выдают себя за официальных представителей известных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компаний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числе, выдают себя за Ваших коллег),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пишут с общих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почтовых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доменов gmail.com, mail.ru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т.п., а не с корпоративных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Письмо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ввести конфиденциальные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 Письмо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какие-то документы, которые надо открыть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либо какие-то «счета» - 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invoice.doc», «Penalty Receipt.docm»,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какие-то документы 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doc 115.docm», «unnamed document.docm»,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якобы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сканкопии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Вложения могут быть в виде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pdf-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файлов, архивов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arj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исполняемых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exe-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и в других форматах)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7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550" y="730250"/>
            <a:ext cx="16361341" cy="730969"/>
          </a:xfrm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Примеры </a:t>
            </a:r>
            <a:r>
              <a:rPr lang="ru-RU" dirty="0" err="1" smtClean="0"/>
              <a:t>фишинговых</a:t>
            </a:r>
            <a:r>
              <a:rPr lang="ru-RU" dirty="0" smtClean="0"/>
              <a:t> писем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5550" y="2178050"/>
            <a:ext cx="16323613" cy="6024726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 Письмо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ссылки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числе, замаскированные под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документы, QR-коды,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активные объекты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(кнопки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т.п.), переводящие на другие сайты или загружающие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файлы.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Текст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ссылок в письме не совпадает с реальными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ссылками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адреса сайта в ссылке содержит спецсимвол «@» или другие 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странные символы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Например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такой адрес http://google.com@fishing.com/anything означает, что ссылка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 на сайт fishing.com, а не на google.com </a:t>
            </a:r>
          </a:p>
        </p:txBody>
      </p:sp>
    </p:spTree>
    <p:extLst>
      <p:ext uri="{BB962C8B-B14F-4D97-AF65-F5344CB8AC3E}">
        <p14:creationId xmlns:p14="http://schemas.microsoft.com/office/powerpoint/2010/main" val="257017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1350" y="2583281"/>
            <a:ext cx="7889353" cy="71340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  <a:spcBef>
                <a:spcPts val="90"/>
              </a:spcBef>
            </a:pP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44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sz="44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44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фишинга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</a:t>
            </a:r>
            <a:r>
              <a:rPr sz="4400" spc="3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двухфакторную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аутентификацию</a:t>
            </a:r>
            <a:r>
              <a:rPr sz="44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4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</a:t>
            </a:r>
            <a:r>
              <a:rPr sz="4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sz="4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сайтов.</a:t>
            </a:r>
            <a:r>
              <a:rPr sz="4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sz="4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</a:t>
            </a:r>
            <a:r>
              <a:rPr sz="4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4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ссылкам</a:t>
            </a:r>
            <a:r>
              <a:rPr sz="4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4400" spc="-1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неизвестных</a:t>
            </a:r>
            <a:r>
              <a:rPr sz="44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r>
              <a:rPr sz="4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осторожны</a:t>
            </a:r>
            <a:r>
              <a:rPr sz="44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4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</a:t>
            </a:r>
            <a:r>
              <a:rPr sz="4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  <a:r>
              <a:rPr lang="ru-RU" sz="275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ru-RU" sz="2750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5080" indent="-635" algn="ctr">
              <a:lnSpc>
                <a:spcPct val="100400"/>
              </a:lnSpc>
              <a:spcBef>
                <a:spcPts val="90"/>
              </a:spcBef>
            </a:pPr>
            <a:r>
              <a:rPr lang="ru-RU" sz="2750" spc="-10" dirty="0" smtClean="0">
                <a:solidFill>
                  <a:schemeClr val="tx1"/>
                </a:solidFill>
                <a:latin typeface="Tahoma"/>
                <a:cs typeface="Tahoma"/>
              </a:rPr>
              <a:t>(Двухфакторная аутентификация с помощью приложения Яндекс-ключ, также </a:t>
            </a:r>
            <a:r>
              <a:rPr lang="ru-RU" sz="2750" spc="-10" dirty="0" err="1" smtClean="0">
                <a:solidFill>
                  <a:schemeClr val="tx1"/>
                </a:solidFill>
                <a:latin typeface="Tahoma"/>
                <a:cs typeface="Tahoma"/>
              </a:rPr>
              <a:t>двухфакторка</a:t>
            </a:r>
            <a:r>
              <a:rPr lang="ru-RU" sz="2750" spc="-10" dirty="0" smtClean="0">
                <a:solidFill>
                  <a:schemeClr val="tx1"/>
                </a:solidFill>
                <a:latin typeface="Tahoma"/>
                <a:cs typeface="Tahoma"/>
              </a:rPr>
              <a:t> будет организована в </a:t>
            </a:r>
            <a:r>
              <a:rPr lang="ru-RU" sz="2750" spc="-10" dirty="0" smtClean="0">
                <a:solidFill>
                  <a:schemeClr val="tx1"/>
                </a:solidFill>
                <a:latin typeface="Tahoma"/>
                <a:cs typeface="Tahoma"/>
              </a:rPr>
              <a:t>корпоративном портале </a:t>
            </a:r>
            <a:r>
              <a:rPr lang="ru-RU" sz="2750" spc="-10" dirty="0" smtClean="0">
                <a:solidFill>
                  <a:schemeClr val="tx1"/>
                </a:solidFill>
                <a:latin typeface="Tahoma"/>
                <a:cs typeface="Tahoma"/>
              </a:rPr>
              <a:t>Самарской области)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0762" y="1415015"/>
            <a:ext cx="16361341" cy="979970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1430" rIns="0" bIns="0" rtlCol="0">
            <a:spAutoFit/>
          </a:bodyPr>
          <a:lstStyle/>
          <a:p>
            <a:pPr marL="9808845">
              <a:lnSpc>
                <a:spcPct val="100000"/>
              </a:lnSpc>
              <a:spcBef>
                <a:spcPts val="90"/>
              </a:spcBef>
            </a:pPr>
            <a:r>
              <a:rPr sz="5350" spc="-605" dirty="0"/>
              <a:t>МЕТОДЫ</a:t>
            </a:r>
            <a:r>
              <a:rPr sz="5350" spc="-30" dirty="0"/>
              <a:t> </a:t>
            </a:r>
            <a:r>
              <a:rPr sz="5350" spc="-475" dirty="0"/>
              <a:t>ЗАЩИТЫ</a:t>
            </a:r>
            <a:endParaRPr sz="5350"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47345" cy="3810000"/>
          </a:xfrm>
          <a:custGeom>
            <a:avLst/>
            <a:gdLst/>
            <a:ahLst/>
            <a:cxnLst/>
            <a:rect l="l" t="t" r="r" b="b"/>
            <a:pathLst>
              <a:path w="347345" h="3810000">
                <a:moveTo>
                  <a:pt x="0" y="3809707"/>
                </a:moveTo>
                <a:lnTo>
                  <a:pt x="346774" y="3809707"/>
                </a:lnTo>
                <a:lnTo>
                  <a:pt x="346774" y="0"/>
                </a:lnTo>
                <a:lnTo>
                  <a:pt x="0" y="0"/>
                </a:lnTo>
                <a:lnTo>
                  <a:pt x="0" y="3809707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65" y="2583281"/>
            <a:ext cx="7763485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2250" y="61135"/>
            <a:ext cx="18288000" cy="10287762"/>
            <a:chOff x="0" y="0"/>
            <a:chExt cx="18288000" cy="1028776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7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0287635"/>
            </a:xfrm>
            <a:custGeom>
              <a:avLst/>
              <a:gdLst/>
              <a:ahLst/>
              <a:cxnLst/>
              <a:rect l="l" t="t" r="r" b="b"/>
              <a:pathLst>
                <a:path w="18288000" h="10287635">
                  <a:moveTo>
                    <a:pt x="352425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352425" y="2857500"/>
                  </a:lnTo>
                  <a:lnTo>
                    <a:pt x="352425" y="0"/>
                  </a:lnTo>
                  <a:close/>
                </a:path>
                <a:path w="18288000" h="10287635">
                  <a:moveTo>
                    <a:pt x="18287988" y="9935007"/>
                  </a:moveTo>
                  <a:lnTo>
                    <a:pt x="0" y="9935007"/>
                  </a:lnTo>
                  <a:lnTo>
                    <a:pt x="0" y="10287432"/>
                  </a:lnTo>
                  <a:lnTo>
                    <a:pt x="18287988" y="10287432"/>
                  </a:lnTo>
                  <a:lnTo>
                    <a:pt x="18287988" y="9935007"/>
                  </a:lnTo>
                  <a:close/>
                </a:path>
                <a:path w="18288000" h="10287635">
                  <a:moveTo>
                    <a:pt x="18287988" y="12"/>
                  </a:moveTo>
                  <a:lnTo>
                    <a:pt x="17957534" y="12"/>
                  </a:lnTo>
                  <a:lnTo>
                    <a:pt x="17957534" y="1419237"/>
                  </a:lnTo>
                  <a:lnTo>
                    <a:pt x="18287988" y="1419237"/>
                  </a:lnTo>
                  <a:lnTo>
                    <a:pt x="18287988" y="12"/>
                  </a:lnTo>
                  <a:close/>
                </a:path>
              </a:pathLst>
            </a:custGeom>
            <a:solidFill>
              <a:srgbClr val="DB7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681" y="694994"/>
              <a:ext cx="7921269" cy="1476375"/>
            </a:xfrm>
            <a:custGeom>
              <a:avLst/>
              <a:gdLst/>
              <a:ahLst/>
              <a:cxnLst/>
              <a:rect l="l" t="t" r="r" b="b"/>
              <a:pathLst>
                <a:path w="9096375" h="1476375">
                  <a:moveTo>
                    <a:pt x="9096373" y="0"/>
                  </a:moveTo>
                  <a:lnTo>
                    <a:pt x="0" y="0"/>
                  </a:lnTo>
                  <a:lnTo>
                    <a:pt x="0" y="1476375"/>
                  </a:lnTo>
                  <a:lnTo>
                    <a:pt x="9096373" y="1476375"/>
                  </a:lnTo>
                  <a:lnTo>
                    <a:pt x="9096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8340" y="1001535"/>
            <a:ext cx="8650610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450" spc="-295" dirty="0" smtClean="0"/>
              <a:t>ФИШИНГ</a:t>
            </a:r>
            <a:r>
              <a:rPr lang="ru-RU" sz="5450" spc="-295" dirty="0" smtClean="0"/>
              <a:t>(</a:t>
            </a:r>
            <a:r>
              <a:rPr lang="en-US" sz="5400" dirty="0" smtClean="0"/>
              <a:t>phishing</a:t>
            </a:r>
            <a:r>
              <a:rPr lang="en-US" sz="6000" dirty="0" smtClean="0"/>
              <a:t>)</a:t>
            </a:r>
            <a:endParaRPr sz="5450" dirty="0"/>
          </a:p>
        </p:txBody>
      </p:sp>
      <p:sp>
        <p:nvSpPr>
          <p:cNvPr id="7" name="object 7"/>
          <p:cNvSpPr txBox="1"/>
          <p:nvPr/>
        </p:nvSpPr>
        <p:spPr>
          <a:xfrm>
            <a:off x="470921" y="2371821"/>
            <a:ext cx="7923780" cy="7612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223520" rIns="0" bIns="0" rtlCol="0">
            <a:spAutoFit/>
          </a:bodyPr>
          <a:lstStyle/>
          <a:p>
            <a:pPr marL="502284" marR="682625" indent="-635" algn="ctr">
              <a:lnSpc>
                <a:spcPct val="100000"/>
              </a:lnSpc>
              <a:spcBef>
                <a:spcPts val="1760"/>
              </a:spcBef>
            </a:pPr>
            <a:r>
              <a:rPr sz="40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</a:t>
            </a:r>
            <a:r>
              <a:rPr sz="4000" spc="-1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40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40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мошенническая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практика,</a:t>
            </a:r>
            <a:r>
              <a:rPr sz="40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40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6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злоумышленники</a:t>
            </a:r>
            <a:r>
              <a:rPr lang="en-US" sz="4000" spc="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провоцируют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жертву на разглашение информации, посылая ей фальсифицированное электронное письмо с приглашением посетить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на первый взгляд связан с законным источником. 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9936" y="9924998"/>
            <a:ext cx="4568190" cy="352425"/>
          </a:xfrm>
          <a:custGeom>
            <a:avLst/>
            <a:gdLst/>
            <a:ahLst/>
            <a:cxnLst/>
            <a:rect l="l" t="t" r="r" b="b"/>
            <a:pathLst>
              <a:path w="4568190" h="352425">
                <a:moveTo>
                  <a:pt x="4567999" y="0"/>
                </a:moveTo>
                <a:lnTo>
                  <a:pt x="0" y="0"/>
                </a:lnTo>
                <a:lnTo>
                  <a:pt x="0" y="352424"/>
                </a:lnTo>
                <a:lnTo>
                  <a:pt x="4567999" y="352424"/>
                </a:lnTo>
                <a:lnTo>
                  <a:pt x="4567999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9936" y="0"/>
            <a:ext cx="4568190" cy="352425"/>
          </a:xfrm>
          <a:custGeom>
            <a:avLst/>
            <a:gdLst/>
            <a:ahLst/>
            <a:cxnLst/>
            <a:rect l="l" t="t" r="r" b="b"/>
            <a:pathLst>
              <a:path w="4568190" h="352425">
                <a:moveTo>
                  <a:pt x="4568062" y="0"/>
                </a:moveTo>
                <a:lnTo>
                  <a:pt x="0" y="0"/>
                </a:lnTo>
                <a:lnTo>
                  <a:pt x="0" y="352425"/>
                </a:lnTo>
                <a:lnTo>
                  <a:pt x="4568062" y="352425"/>
                </a:lnTo>
                <a:lnTo>
                  <a:pt x="4568062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8" y="1368755"/>
            <a:ext cx="8096249" cy="74009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23300" y="1368755"/>
            <a:ext cx="9677400" cy="1131464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71120" rIns="0" bIns="0" rtlCol="0">
            <a:spAutoFit/>
          </a:bodyPr>
          <a:lstStyle/>
          <a:p>
            <a:pPr marL="1628139" marR="5080" indent="-1616075" algn="ctr">
              <a:lnSpc>
                <a:spcPts val="2330"/>
              </a:lnSpc>
              <a:spcBef>
                <a:spcPts val="560"/>
              </a:spcBef>
            </a:pPr>
            <a:r>
              <a:rPr lang="ru-RU" sz="2800" dirty="0" smtClean="0">
                <a:latin typeface="Arial Black"/>
                <a:cs typeface="Arial Black"/>
              </a:rPr>
              <a:t>ИСПОЛЬЗОВАНИЕ</a:t>
            </a:r>
          </a:p>
          <a:p>
            <a:pPr marL="1628139" marR="5080" indent="-1616075" algn="ctr">
              <a:lnSpc>
                <a:spcPts val="2330"/>
              </a:lnSpc>
              <a:spcBef>
                <a:spcPts val="560"/>
              </a:spcBef>
            </a:pPr>
            <a:r>
              <a:rPr lang="ru-RU" sz="2800" dirty="0" smtClean="0">
                <a:latin typeface="Arial Black"/>
                <a:cs typeface="Arial Black"/>
              </a:rPr>
              <a:t>ПРОГРАММНОГО </a:t>
            </a:r>
          </a:p>
          <a:p>
            <a:pPr marL="1628139" marR="5080" indent="-1616075" algn="ctr">
              <a:lnSpc>
                <a:spcPts val="2330"/>
              </a:lnSpc>
              <a:spcBef>
                <a:spcPts val="560"/>
              </a:spcBef>
            </a:pPr>
            <a:r>
              <a:rPr lang="ru-RU" sz="2800" dirty="0" smtClean="0">
                <a:latin typeface="Arial Black"/>
                <a:cs typeface="Arial Black"/>
              </a:rPr>
              <a:t>ОБЕСПЕЧЕНИЯ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64551" y="3175673"/>
            <a:ext cx="944880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</a:t>
            </a:r>
            <a:r>
              <a:rPr sz="40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антивирусное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</a:t>
            </a:r>
            <a:r>
              <a:rPr sz="4000" spc="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4000" spc="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4000" spc="-1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фильтры</a:t>
            </a:r>
            <a:r>
              <a:rPr sz="40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40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</a:t>
            </a:r>
            <a:r>
              <a:rPr sz="40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почты, </a:t>
            </a:r>
            <a:r>
              <a:rPr sz="40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4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</a:t>
            </a:r>
            <a:r>
              <a:rPr sz="40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sz="40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4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фишинга.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40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6950" y="5759450"/>
            <a:ext cx="9372600" cy="18741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099"/>
              </a:lnSpc>
              <a:spcBef>
                <a:spcPts val="70"/>
              </a:spcBef>
            </a:pPr>
            <a:r>
              <a:rPr sz="40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обнаружить</a:t>
            </a:r>
            <a:r>
              <a:rPr sz="4000" spc="-1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0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блокировать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подозрительные</a:t>
            </a:r>
            <a:r>
              <a:rPr sz="4000" spc="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</a:t>
            </a:r>
            <a:r>
              <a:rPr sz="4000" spc="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4000" spc="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открытия.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2527" y="5157497"/>
            <a:ext cx="352425" cy="5124450"/>
          </a:xfrm>
          <a:custGeom>
            <a:avLst/>
            <a:gdLst/>
            <a:ahLst/>
            <a:cxnLst/>
            <a:rect l="l" t="t" r="r" b="b"/>
            <a:pathLst>
              <a:path w="352425" h="5124450">
                <a:moveTo>
                  <a:pt x="352425" y="0"/>
                </a:moveTo>
                <a:lnTo>
                  <a:pt x="0" y="0"/>
                </a:lnTo>
                <a:lnTo>
                  <a:pt x="0" y="5124450"/>
                </a:lnTo>
                <a:lnTo>
                  <a:pt x="352425" y="5124450"/>
                </a:lnTo>
                <a:lnTo>
                  <a:pt x="352425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52425" cy="3238500"/>
          </a:xfrm>
          <a:custGeom>
            <a:avLst/>
            <a:gdLst/>
            <a:ahLst/>
            <a:cxnLst/>
            <a:rect l="l" t="t" r="r" b="b"/>
            <a:pathLst>
              <a:path w="352425" h="3238500">
                <a:moveTo>
                  <a:pt x="352425" y="0"/>
                </a:moveTo>
                <a:lnTo>
                  <a:pt x="0" y="0"/>
                </a:lnTo>
                <a:lnTo>
                  <a:pt x="0" y="3238500"/>
                </a:lnTo>
                <a:lnTo>
                  <a:pt x="352425" y="3238500"/>
                </a:lnTo>
                <a:lnTo>
                  <a:pt x="352425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0150" y="2980817"/>
            <a:ext cx="6096000" cy="58769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4958" y="1816690"/>
            <a:ext cx="16361341" cy="1022523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281114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25"/>
              </a:spcBef>
            </a:pPr>
            <a:r>
              <a:rPr sz="4800" spc="-390" dirty="0"/>
              <a:t>ЧТО</a:t>
            </a:r>
            <a:r>
              <a:rPr sz="4800" spc="-15" dirty="0"/>
              <a:t> </a:t>
            </a:r>
            <a:r>
              <a:rPr sz="4800" spc="-530" dirty="0"/>
              <a:t>ДЕЛАТЬ</a:t>
            </a:r>
            <a:r>
              <a:rPr sz="4800" spc="-15" dirty="0"/>
              <a:t> </a:t>
            </a:r>
            <a:r>
              <a:rPr sz="4800" spc="-270" dirty="0"/>
              <a:t>ПРИ</a:t>
            </a:r>
            <a:r>
              <a:rPr sz="4800" spc="-15" dirty="0"/>
              <a:t> </a:t>
            </a:r>
            <a:r>
              <a:rPr sz="4800" spc="-480" dirty="0" smtClean="0"/>
              <a:t>АТАКЕ</a:t>
            </a:r>
            <a:r>
              <a:rPr lang="ru-RU" sz="4800" spc="-480" dirty="0" smtClean="0"/>
              <a:t> </a:t>
            </a:r>
            <a:r>
              <a:rPr sz="4800" b="1" spc="-480" dirty="0" smtClean="0">
                <a:latin typeface="Trebuchet MS"/>
                <a:cs typeface="Trebuchet MS"/>
              </a:rPr>
              <a:t>?</a:t>
            </a:r>
            <a:endParaRPr sz="4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6668" y="3187395"/>
            <a:ext cx="9403882" cy="5184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4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1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sz="4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</a:t>
            </a:r>
            <a:r>
              <a:rPr sz="4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</a:t>
            </a:r>
            <a:r>
              <a:rPr sz="4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фишинга,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</a:t>
            </a:r>
            <a:r>
              <a:rPr sz="4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</a:t>
            </a:r>
            <a:r>
              <a:rPr sz="4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пароли</a:t>
            </a:r>
            <a:r>
              <a:rPr sz="4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4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учетных</a:t>
            </a:r>
            <a:r>
              <a:rPr sz="4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записях</a:t>
            </a:r>
            <a:r>
              <a:rPr sz="4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</a:t>
            </a:r>
            <a:r>
              <a:rPr sz="4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инциденте</a:t>
            </a:r>
            <a:r>
              <a:rPr sz="4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1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4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sz="4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поддержки.</a:t>
            </a:r>
            <a:endParaRPr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sz="4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48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sz="48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мониторить</a:t>
            </a:r>
            <a:endParaRPr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sz="4800" spc="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spc="114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sz="4800" spc="1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800" spc="-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sz="4800" spc="-1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подозрительной активности.</a:t>
            </a:r>
            <a:endParaRPr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879" y="3343516"/>
            <a:ext cx="6407785" cy="5874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 marR="114935" algn="ctr">
              <a:lnSpc>
                <a:spcPct val="100000"/>
              </a:lnSpc>
              <a:spcBef>
                <a:spcPts val="105"/>
              </a:spcBef>
            </a:pPr>
            <a:r>
              <a:rPr sz="38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</a:t>
            </a:r>
            <a:r>
              <a:rPr sz="38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</a:t>
            </a:r>
            <a:r>
              <a:rPr sz="38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эволюционировать</a:t>
            </a:r>
            <a:r>
              <a:rPr sz="3800" spc="-1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800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появлением </a:t>
            </a:r>
            <a:r>
              <a:rPr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sz="38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  <a:endParaRPr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38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Злоумышленники</a:t>
            </a:r>
            <a:r>
              <a:rPr sz="38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</a:t>
            </a:r>
            <a:r>
              <a:rPr sz="380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38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изобретательными</a:t>
            </a:r>
            <a:r>
              <a:rPr sz="38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8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8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sz="38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оставаться</a:t>
            </a:r>
            <a:r>
              <a:rPr sz="38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spc="1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8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курсе</a:t>
            </a:r>
            <a:r>
              <a:rPr sz="38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</a:t>
            </a:r>
            <a:endParaRPr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3255" marR="635635" algn="ctr">
              <a:lnSpc>
                <a:spcPct val="100000"/>
              </a:lnSpc>
              <a:spcBef>
                <a:spcPts val="75"/>
              </a:spcBef>
            </a:pPr>
            <a:r>
              <a:rPr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тенденций</a:t>
            </a:r>
            <a:r>
              <a:rPr sz="3800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3800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защиты</a:t>
            </a:r>
            <a:r>
              <a:rPr sz="36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</p:spPr>
        <p:txBody>
          <a:bodyPr vert="horz" wrap="square" lIns="0" tIns="11430" rIns="0" bIns="0" rtlCol="0">
            <a:spAutoFit/>
          </a:bodyPr>
          <a:lstStyle/>
          <a:p>
            <a:pPr marL="9820910">
              <a:lnSpc>
                <a:spcPct val="100000"/>
              </a:lnSpc>
              <a:spcBef>
                <a:spcPts val="90"/>
              </a:spcBef>
            </a:pPr>
            <a:r>
              <a:rPr spc="-459" dirty="0"/>
              <a:t>БУДУЩЕЕ</a:t>
            </a:r>
            <a:r>
              <a:rPr spc="-25" dirty="0"/>
              <a:t> </a:t>
            </a:r>
            <a:r>
              <a:rPr spc="-355" dirty="0"/>
              <a:t>ФИШИНГА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47345" cy="3810000"/>
          </a:xfrm>
          <a:custGeom>
            <a:avLst/>
            <a:gdLst/>
            <a:ahLst/>
            <a:cxnLst/>
            <a:rect l="l" t="t" r="r" b="b"/>
            <a:pathLst>
              <a:path w="347345" h="3810000">
                <a:moveTo>
                  <a:pt x="0" y="3809707"/>
                </a:moveTo>
                <a:lnTo>
                  <a:pt x="346774" y="3809707"/>
                </a:lnTo>
                <a:lnTo>
                  <a:pt x="346774" y="0"/>
                </a:lnTo>
                <a:lnTo>
                  <a:pt x="0" y="0"/>
                </a:lnTo>
                <a:lnTo>
                  <a:pt x="0" y="3809707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65" y="2583281"/>
            <a:ext cx="8848724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1" y="0"/>
            <a:ext cx="18259425" cy="352425"/>
          </a:xfrm>
          <a:custGeom>
            <a:avLst/>
            <a:gdLst/>
            <a:ahLst/>
            <a:cxnLst/>
            <a:rect l="l" t="t" r="r" b="b"/>
            <a:pathLst>
              <a:path w="18259425" h="352425">
                <a:moveTo>
                  <a:pt x="18259425" y="0"/>
                </a:moveTo>
                <a:lnTo>
                  <a:pt x="0" y="0"/>
                </a:lnTo>
                <a:lnTo>
                  <a:pt x="0" y="352425"/>
                </a:lnTo>
                <a:lnTo>
                  <a:pt x="18259425" y="352425"/>
                </a:lnTo>
                <a:lnTo>
                  <a:pt x="18259425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852503"/>
            <a:ext cx="352425" cy="1435735"/>
          </a:xfrm>
          <a:custGeom>
            <a:avLst/>
            <a:gdLst/>
            <a:ahLst/>
            <a:cxnLst/>
            <a:rect l="l" t="t" r="r" b="b"/>
            <a:pathLst>
              <a:path w="352425" h="1435734">
                <a:moveTo>
                  <a:pt x="352424" y="0"/>
                </a:moveTo>
                <a:lnTo>
                  <a:pt x="0" y="0"/>
                </a:lnTo>
                <a:lnTo>
                  <a:pt x="0" y="1435258"/>
                </a:lnTo>
                <a:lnTo>
                  <a:pt x="352424" y="1435258"/>
                </a:lnTo>
                <a:lnTo>
                  <a:pt x="352424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40018" y="8852507"/>
            <a:ext cx="348615" cy="1435100"/>
          </a:xfrm>
          <a:custGeom>
            <a:avLst/>
            <a:gdLst/>
            <a:ahLst/>
            <a:cxnLst/>
            <a:rect l="l" t="t" r="r" b="b"/>
            <a:pathLst>
              <a:path w="348615" h="1435100">
                <a:moveTo>
                  <a:pt x="348000" y="0"/>
                </a:moveTo>
                <a:lnTo>
                  <a:pt x="0" y="0"/>
                </a:lnTo>
                <a:lnTo>
                  <a:pt x="0" y="1434490"/>
                </a:lnTo>
                <a:lnTo>
                  <a:pt x="348000" y="1434490"/>
                </a:lnTo>
                <a:lnTo>
                  <a:pt x="348000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40550" y="2559050"/>
            <a:ext cx="485394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50" spc="-470" dirty="0">
                <a:solidFill>
                  <a:srgbClr val="B75442"/>
                </a:solidFill>
              </a:rPr>
              <a:t>ЗАКЛЮЧЕНИЕ</a:t>
            </a:r>
            <a:endParaRPr sz="5250"/>
          </a:p>
        </p:txBody>
      </p:sp>
      <p:sp>
        <p:nvSpPr>
          <p:cNvPr id="6" name="object 6"/>
          <p:cNvSpPr txBox="1"/>
          <p:nvPr/>
        </p:nvSpPr>
        <p:spPr>
          <a:xfrm>
            <a:off x="3639642" y="3922039"/>
            <a:ext cx="11010265" cy="5184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4800" spc="8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sz="4800" spc="-8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4800" spc="-7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фишинга</a:t>
            </a:r>
            <a:r>
              <a:rPr sz="4800" spc="-8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sz="4800" spc="-7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7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sz="4800" spc="-12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1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800" spc="-7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7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осведомленности. </a:t>
            </a:r>
            <a:r>
              <a:rPr sz="4800" spc="-2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Следуйте</a:t>
            </a:r>
            <a:r>
              <a:rPr sz="4800" spc="11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</a:t>
            </a:r>
            <a:r>
              <a:rPr sz="4800" spc="11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1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800" spc="114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оставайтесь</a:t>
            </a:r>
            <a:r>
              <a:rPr sz="4800" spc="11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бдительными,</a:t>
            </a:r>
            <a:r>
              <a:rPr sz="4800" spc="12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7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предотвратить</a:t>
            </a:r>
            <a:r>
              <a:rPr sz="4800" spc="-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0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</a:t>
            </a:r>
            <a:r>
              <a:rPr sz="4800" spc="-5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1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800" spc="-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8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</a:t>
            </a:r>
            <a:r>
              <a:rPr sz="4800" spc="-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7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личную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</a:t>
            </a:r>
            <a:r>
              <a:rPr sz="4800" spc="-7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</a:t>
            </a:r>
            <a:r>
              <a:rPr sz="4800" spc="-8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осторожны</a:t>
            </a:r>
            <a:r>
              <a:rPr sz="4800" spc="-8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185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4800" spc="-8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цифровом</a:t>
            </a:r>
            <a:r>
              <a:rPr sz="4800" spc="-8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мире.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9936" y="9924998"/>
            <a:ext cx="4568190" cy="352425"/>
          </a:xfrm>
          <a:custGeom>
            <a:avLst/>
            <a:gdLst/>
            <a:ahLst/>
            <a:cxnLst/>
            <a:rect l="l" t="t" r="r" b="b"/>
            <a:pathLst>
              <a:path w="4568190" h="352425">
                <a:moveTo>
                  <a:pt x="4567999" y="0"/>
                </a:moveTo>
                <a:lnTo>
                  <a:pt x="0" y="0"/>
                </a:lnTo>
                <a:lnTo>
                  <a:pt x="0" y="352424"/>
                </a:lnTo>
                <a:lnTo>
                  <a:pt x="4567999" y="352424"/>
                </a:lnTo>
                <a:lnTo>
                  <a:pt x="4567999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9936" y="0"/>
            <a:ext cx="4568190" cy="352425"/>
          </a:xfrm>
          <a:custGeom>
            <a:avLst/>
            <a:gdLst/>
            <a:ahLst/>
            <a:cxnLst/>
            <a:rect l="l" t="t" r="r" b="b"/>
            <a:pathLst>
              <a:path w="4568190" h="352425">
                <a:moveTo>
                  <a:pt x="4568062" y="0"/>
                </a:moveTo>
                <a:lnTo>
                  <a:pt x="0" y="0"/>
                </a:lnTo>
                <a:lnTo>
                  <a:pt x="0" y="352425"/>
                </a:lnTo>
                <a:lnTo>
                  <a:pt x="4568062" y="352425"/>
                </a:lnTo>
                <a:lnTo>
                  <a:pt x="4568062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8" y="1368755"/>
            <a:ext cx="8096249" cy="74009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85808" y="996010"/>
            <a:ext cx="8175141" cy="17703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sz="3800" dirty="0" err="1"/>
              <a:t>Фишинг</a:t>
            </a:r>
            <a:r>
              <a:rPr lang="ru-RU" sz="3800" dirty="0"/>
              <a:t> – один из популярных видов мошенничества в интернете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2374" y="3175673"/>
            <a:ext cx="7769975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299"/>
              </a:lnSpc>
              <a:spcBef>
                <a:spcPts val="95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выманивают у пользователей конфиденциальную информацию: от логинов и паролей к почтовым ящикам до информации о банковских картах. При этом могут использоваться разные способы: электронные письма, ссылки в мессенджерах и SMS, поддельные страницы популярных онлайн-сервисов.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273050"/>
            <a:ext cx="16916400" cy="2200602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Электронная почта остается главной лазейкой для </a:t>
            </a:r>
            <a:r>
              <a:rPr lang="ru-RU" dirty="0" err="1" smtClean="0">
                <a:solidFill>
                  <a:schemeClr val="tx1"/>
                </a:solidFill>
              </a:rPr>
              <a:t>фишеров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Как сообщается на сайте securitylad.ru, эксперты </a:t>
            </a:r>
            <a:r>
              <a:rPr lang="ru-RU" sz="2400" dirty="0" err="1" smtClean="0">
                <a:solidFill>
                  <a:schemeClr val="tx1"/>
                </a:solidFill>
              </a:rPr>
              <a:t>Positive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Technologies</a:t>
            </a:r>
            <a:r>
              <a:rPr lang="ru-RU" sz="2400" dirty="0" smtClean="0">
                <a:solidFill>
                  <a:schemeClr val="tx1"/>
                </a:solidFill>
              </a:rPr>
              <a:t> проанализировали </a:t>
            </a:r>
            <a:r>
              <a:rPr lang="ru-RU" sz="2400" dirty="0" err="1" smtClean="0">
                <a:solidFill>
                  <a:schemeClr val="tx1"/>
                </a:solidFill>
              </a:rPr>
              <a:t>фишинговые</a:t>
            </a:r>
            <a:r>
              <a:rPr lang="ru-RU" sz="2400" dirty="0" smtClean="0">
                <a:solidFill>
                  <a:schemeClr val="tx1"/>
                </a:solidFill>
              </a:rPr>
              <a:t> атаки на организации в 2022-2023 годах и выявили основные тенденции и угрозы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750" y="3016250"/>
            <a:ext cx="8382000" cy="57169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   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85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%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атак           26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%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атак</a:t>
            </a:r>
          </a:p>
          <a:p>
            <a:r>
              <a:rPr lang="ru-RU" sz="2400" dirty="0"/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>
                <a:solidFill>
                  <a:schemeClr val="tx1"/>
                </a:solidFill>
              </a:rPr>
              <a:t>получения </a:t>
            </a:r>
            <a:r>
              <a:rPr lang="ru-RU" sz="2400" dirty="0" smtClean="0">
                <a:solidFill>
                  <a:schemeClr val="tx1"/>
                </a:solidFill>
              </a:rPr>
              <a:t>данных           финансовые выгоды</a:t>
            </a:r>
          </a:p>
          <a:p>
            <a:endParaRPr lang="ru-RU" sz="2400" dirty="0"/>
          </a:p>
          <a:p>
            <a:r>
              <a:rPr lang="ru-RU" sz="2400" dirty="0"/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Украденная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может быть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продана в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дарквебе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использована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шпионажа. Среди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киберпреступников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активны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хактивисты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стремятся нанести ущерб своим жертвам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политических или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идеологических мотивов.  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9074150" y="3244850"/>
            <a:ext cx="8153400" cy="5332229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 исследовании говорится, что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фишинг</a:t>
            </a:r>
            <a:r>
              <a:rPr lang="ru-RU" dirty="0">
                <a:solidFill>
                  <a:schemeClr val="bg1"/>
                </a:solidFill>
              </a:rPr>
              <a:t> как услуга» стал обычной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практикой, эксперты прогнозировали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такое распространение </a:t>
            </a:r>
            <a:r>
              <a:rPr lang="ru-RU" dirty="0" err="1">
                <a:solidFill>
                  <a:schemeClr val="bg1"/>
                </a:solidFill>
              </a:rPr>
              <a:t>киберуслуг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несколько лет назад. Сегодня эту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бизнес-модель используют как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профессиональные АРТ-группировки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 опытные </a:t>
            </a:r>
            <a:r>
              <a:rPr lang="ru-RU" dirty="0" err="1">
                <a:solidFill>
                  <a:schemeClr val="bg1"/>
                </a:solidFill>
              </a:rPr>
              <a:t>злоумышленникиодиночки</a:t>
            </a:r>
            <a:r>
              <a:rPr lang="ru-RU" dirty="0">
                <a:solidFill>
                  <a:schemeClr val="bg1"/>
                </a:solidFill>
              </a:rPr>
              <a:t>, так и новички,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не обладающие специальными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знаниями и навыками.</a:t>
            </a:r>
          </a:p>
        </p:txBody>
      </p:sp>
    </p:spTree>
    <p:extLst>
      <p:ext uri="{BB962C8B-B14F-4D97-AF65-F5344CB8AC3E}">
        <p14:creationId xmlns:p14="http://schemas.microsoft.com/office/powerpoint/2010/main" val="337021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577850"/>
            <a:ext cx="16742341" cy="1477328"/>
          </a:xfrm>
          <a:solidFill>
            <a:schemeClr val="bg1"/>
          </a:solidFill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  <a:latin typeface="Arial Black" panose="020B0A04020102020204" pitchFamily="34" charset="0"/>
              </a:rPr>
              <a:t>Электронная почта остается главной лазейкой для </a:t>
            </a:r>
            <a:r>
              <a:rPr lang="ru-RU" sz="4800" dirty="0" err="1">
                <a:solidFill>
                  <a:schemeClr val="tx1"/>
                </a:solidFill>
                <a:latin typeface="Arial Black" panose="020B0A04020102020204" pitchFamily="34" charset="0"/>
              </a:rPr>
              <a:t>фишеров</a:t>
            </a:r>
            <a:endParaRPr lang="ru-RU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25550" y="2254251"/>
            <a:ext cx="7960804" cy="7543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фишинговых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атак осуществляется через: 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algn="ctr"/>
            <a:r>
              <a:rPr lang="ru-RU" sz="4800" b="1" dirty="0" smtClean="0"/>
              <a:t>89% - электронная почта</a:t>
            </a:r>
          </a:p>
          <a:p>
            <a:pPr algn="ctr"/>
            <a:r>
              <a:rPr lang="ru-RU" sz="4800" b="1" dirty="0" smtClean="0"/>
              <a:t>8% - мессенджеры</a:t>
            </a:r>
          </a:p>
          <a:p>
            <a:pPr algn="ctr"/>
            <a:r>
              <a:rPr lang="ru-RU" sz="4800" b="1" dirty="0" smtClean="0"/>
              <a:t>3% - СМС - сообщения</a:t>
            </a:r>
            <a:endParaRPr lang="ru-RU" sz="4800" b="1" dirty="0"/>
          </a:p>
          <a:p>
            <a:pPr algn="ctr"/>
            <a:endParaRPr lang="ru-RU" dirty="0" smtClean="0"/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выдают себя за руководителей или сотрудников организаций, для чего им достаточно знать их имена и фотографии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9455150" y="2635250"/>
            <a:ext cx="7960804" cy="6717223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Жертвы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фишинга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/>
              <a:t>                         </a:t>
            </a:r>
            <a:r>
              <a:rPr lang="ru-RU" sz="7200" b="1" dirty="0" smtClean="0"/>
              <a:t>44%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атак с отраслевой направленностью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госучреждения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/>
              <a:t>           </a:t>
            </a:r>
            <a:r>
              <a:rPr lang="ru-RU" sz="7200" b="1" dirty="0" smtClean="0"/>
              <a:t>19%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оборонные предприятия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/>
              <a:t>           14%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организации в сфере науки и  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6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51194"/>
            <a:ext cx="18288000" cy="10287762"/>
            <a:chOff x="0" y="0"/>
            <a:chExt cx="18288000" cy="1028776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7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0287635"/>
            </a:xfrm>
            <a:custGeom>
              <a:avLst/>
              <a:gdLst/>
              <a:ahLst/>
              <a:cxnLst/>
              <a:rect l="l" t="t" r="r" b="b"/>
              <a:pathLst>
                <a:path w="18288000" h="10287635">
                  <a:moveTo>
                    <a:pt x="352425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352425" y="2857500"/>
                  </a:lnTo>
                  <a:lnTo>
                    <a:pt x="352425" y="0"/>
                  </a:lnTo>
                  <a:close/>
                </a:path>
                <a:path w="18288000" h="10287635">
                  <a:moveTo>
                    <a:pt x="18287988" y="9935007"/>
                  </a:moveTo>
                  <a:lnTo>
                    <a:pt x="0" y="9935007"/>
                  </a:lnTo>
                  <a:lnTo>
                    <a:pt x="0" y="10287432"/>
                  </a:lnTo>
                  <a:lnTo>
                    <a:pt x="18287988" y="10287432"/>
                  </a:lnTo>
                  <a:lnTo>
                    <a:pt x="18287988" y="9935007"/>
                  </a:lnTo>
                  <a:close/>
                </a:path>
                <a:path w="18288000" h="10287635">
                  <a:moveTo>
                    <a:pt x="18287988" y="12"/>
                  </a:moveTo>
                  <a:lnTo>
                    <a:pt x="17957534" y="12"/>
                  </a:lnTo>
                  <a:lnTo>
                    <a:pt x="17957534" y="1419237"/>
                  </a:lnTo>
                  <a:lnTo>
                    <a:pt x="18287988" y="1419237"/>
                  </a:lnTo>
                  <a:lnTo>
                    <a:pt x="18287988" y="12"/>
                  </a:lnTo>
                  <a:close/>
                </a:path>
              </a:pathLst>
            </a:custGeom>
            <a:solidFill>
              <a:srgbClr val="DB7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681" y="694994"/>
              <a:ext cx="13331469" cy="1476375"/>
            </a:xfrm>
            <a:custGeom>
              <a:avLst/>
              <a:gdLst/>
              <a:ahLst/>
              <a:cxnLst/>
              <a:rect l="l" t="t" r="r" b="b"/>
              <a:pathLst>
                <a:path w="9096375" h="1476375">
                  <a:moveTo>
                    <a:pt x="9096373" y="0"/>
                  </a:moveTo>
                  <a:lnTo>
                    <a:pt x="0" y="0"/>
                  </a:lnTo>
                  <a:lnTo>
                    <a:pt x="0" y="1476375"/>
                  </a:lnTo>
                  <a:lnTo>
                    <a:pt x="9096373" y="1476375"/>
                  </a:lnTo>
                  <a:lnTo>
                    <a:pt x="9096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2497" y="679399"/>
            <a:ext cx="1332465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5400" spc="-68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ВИДЫ </a:t>
            </a:r>
            <a:r>
              <a:rPr sz="5400" spc="-365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ФИШИН</a:t>
            </a:r>
            <a:r>
              <a:rPr sz="5400" spc="-865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Г</a:t>
            </a:r>
            <a:r>
              <a:rPr sz="5400" spc="-365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А</a:t>
            </a:r>
            <a:endParaRPr sz="5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1273" y="2406650"/>
            <a:ext cx="13324653" cy="6705600"/>
          </a:xfrm>
          <a:custGeom>
            <a:avLst/>
            <a:gdLst/>
            <a:ahLst/>
            <a:cxnLst/>
            <a:rect l="l" t="t" r="r" b="b"/>
            <a:pathLst>
              <a:path w="9096375" h="5095875">
                <a:moveTo>
                  <a:pt x="9096377" y="0"/>
                </a:moveTo>
                <a:lnTo>
                  <a:pt x="0" y="0"/>
                </a:lnTo>
                <a:lnTo>
                  <a:pt x="0" y="5095875"/>
                </a:lnTo>
                <a:lnTo>
                  <a:pt x="9096377" y="5095875"/>
                </a:lnTo>
                <a:lnTo>
                  <a:pt x="9096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695681" y="2469961"/>
            <a:ext cx="13324653" cy="8353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endParaRPr lang="ru-RU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r>
              <a:rPr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</a:t>
            </a:r>
            <a:r>
              <a:rPr sz="5400" b="1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sz="54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sz="5400" b="1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фишинга</a:t>
            </a:r>
            <a:r>
              <a:rPr lang="ru-RU" sz="5400" b="1" spc="-10" dirty="0" smtClean="0"/>
              <a:t>: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r>
              <a:rPr lang="ru-RU" sz="4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Социальная инженерия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r>
              <a:rPr lang="ru-RU" sz="4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Фишинговые</a:t>
            </a:r>
            <a:r>
              <a:rPr lang="ru-RU" sz="4400" b="1" spc="-10" dirty="0" smtClean="0">
                <a:solidFill>
                  <a:srgbClr val="C00000"/>
                </a:solidFill>
                <a:latin typeface="Tahoma"/>
                <a:cs typeface="Tahoma"/>
              </a:rPr>
              <a:t> ссылки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r>
              <a:rPr lang="ru-RU" sz="4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Фишинговые</a:t>
            </a:r>
            <a:r>
              <a:rPr lang="ru-RU" sz="4400" b="1" spc="-10" dirty="0" smtClean="0">
                <a:solidFill>
                  <a:srgbClr val="C00000"/>
                </a:solidFill>
                <a:latin typeface="Tahoma"/>
                <a:cs typeface="Tahoma"/>
              </a:rPr>
              <a:t> сайты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r>
              <a:rPr lang="ru-RU" sz="4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Фишинговые</a:t>
            </a:r>
            <a:r>
              <a:rPr lang="ru-RU" sz="4400" b="1" spc="-10" dirty="0" smtClean="0">
                <a:solidFill>
                  <a:srgbClr val="C00000"/>
                </a:solidFill>
                <a:latin typeface="Tahoma"/>
                <a:cs typeface="Tahoma"/>
              </a:rPr>
              <a:t> приложения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r>
              <a:rPr lang="ru-RU" sz="4400" b="1" spc="-10" dirty="0" smtClean="0">
                <a:solidFill>
                  <a:srgbClr val="C00000"/>
                </a:solidFill>
                <a:latin typeface="Tahoma"/>
                <a:cs typeface="Tahoma"/>
              </a:rPr>
              <a:t>Ловля на живца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r>
              <a:rPr lang="ru-RU" sz="4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Претекстинг</a:t>
            </a:r>
            <a:endParaRPr lang="ru-RU" sz="4400" b="1" spc="-10" dirty="0" smtClean="0">
              <a:solidFill>
                <a:srgbClr val="C00000"/>
              </a:solidFill>
              <a:latin typeface="Tahoma"/>
              <a:cs typeface="Tahoma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r>
              <a:rPr lang="ru-RU" sz="4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Уэйлинг</a:t>
            </a:r>
            <a:endParaRPr lang="ru-RU" sz="4400" b="1" spc="-10" dirty="0" smtClean="0">
              <a:solidFill>
                <a:srgbClr val="C00000"/>
              </a:solidFill>
              <a:latin typeface="Tahoma"/>
              <a:cs typeface="Tahoma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endParaRPr lang="ru-RU" spc="-10" dirty="0">
              <a:solidFill>
                <a:schemeClr val="accent2"/>
              </a:solidFill>
              <a:latin typeface="Tahoma"/>
              <a:cs typeface="Tahoma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endParaRPr lang="ru-RU" spc="-10" dirty="0" smtClean="0">
              <a:solidFill>
                <a:schemeClr val="accent2"/>
              </a:solidFill>
              <a:latin typeface="Tahoma"/>
              <a:cs typeface="Tahoma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endParaRPr lang="ru-RU" spc="-10" dirty="0">
              <a:latin typeface="Tahoma"/>
              <a:cs typeface="Tahoma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3034030" algn="l"/>
              </a:tabLst>
            </a:pPr>
            <a:endParaRPr spc="-1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50" y="1111250"/>
            <a:ext cx="16666141" cy="730969"/>
          </a:xfrm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 1.Социальная инженерия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7245350" y="2251075"/>
            <a:ext cx="10363200" cy="751205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 использования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технических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средств. 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без вирусов         без взлома       без перехвата</a:t>
            </a:r>
          </a:p>
          <a:p>
            <a:pPr algn="just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трафика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данным компании </a:t>
            </a:r>
            <a:r>
              <a:rPr lang="ru-RU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 социальную инженерию в </a:t>
            </a:r>
            <a:r>
              <a:rPr lang="ru-RU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году </a:t>
            </a:r>
            <a:r>
              <a:rPr lang="ru-RU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пришлось около </a:t>
            </a: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успешных атак на компании и </a:t>
            </a: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93%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на физлиц. </a:t>
            </a:r>
          </a:p>
          <a:p>
            <a:pPr algn="ctr"/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397249"/>
            <a:ext cx="6019800" cy="481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959" y="5378450"/>
            <a:ext cx="3200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9698121" y="5592345"/>
            <a:ext cx="9906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027" idx="0"/>
          </p:cNvCxnSpPr>
          <p:nvPr/>
        </p:nvCxnSpPr>
        <p:spPr>
          <a:xfrm flipV="1">
            <a:off x="12768159" y="4883150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4384421" y="5759450"/>
            <a:ext cx="785729" cy="328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2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750" y="882650"/>
            <a:ext cx="16916400" cy="762000"/>
          </a:xfrm>
          <a:solidFill>
            <a:schemeClr val="accent6"/>
          </a:solidFill>
        </p:spPr>
        <p:txBody>
          <a:bodyPr/>
          <a:lstStyle/>
          <a:p>
            <a:r>
              <a:rPr lang="ru-RU" dirty="0"/>
              <a:t>2.Фишинговые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801862"/>
          </a:xfrm>
        </p:spPr>
        <p:txBody>
          <a:bodyPr/>
          <a:lstStyle/>
          <a:p>
            <a:pPr algn="ctr"/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мошенника — убедить получателя письма или сообщения, что нужно перейти по присланной ссылке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0" y="2635250"/>
            <a:ext cx="6629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4083050"/>
            <a:ext cx="9677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00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950" y="1035050"/>
            <a:ext cx="16383000" cy="730969"/>
          </a:xfrm>
          <a:solidFill>
            <a:schemeClr val="accent6"/>
          </a:solidFill>
        </p:spPr>
        <p:txBody>
          <a:bodyPr/>
          <a:lstStyle/>
          <a:p>
            <a:r>
              <a:rPr lang="ru-RU" dirty="0"/>
              <a:t>3.Фишинговые сайты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377950" y="1797050"/>
            <a:ext cx="16535400" cy="8248412"/>
          </a:xfrm>
        </p:spPr>
        <p:txBody>
          <a:bodyPr/>
          <a:lstStyle/>
          <a:p>
            <a:pPr algn="just"/>
            <a:r>
              <a:rPr lang="ru-RU" sz="33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3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копируют сайты крупных компаний, которые обещают поделиться доходами со всеми желающими. </a:t>
            </a:r>
          </a:p>
          <a:p>
            <a:endParaRPr lang="ru-RU" sz="33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3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 первые два месяца </a:t>
            </a:r>
            <a:r>
              <a:rPr lang="ru-RU" sz="3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3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года российские </a:t>
            </a:r>
            <a:r>
              <a:rPr lang="ru-RU" sz="3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</a:t>
            </a:r>
            <a:r>
              <a:rPr lang="ru-RU" sz="3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безопасности обнаружили </a:t>
            </a:r>
            <a:r>
              <a:rPr lang="ru-RU" sz="3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 тысячи </a:t>
            </a:r>
            <a:r>
              <a:rPr lang="ru-RU" sz="3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фишинговых</a:t>
            </a:r>
            <a:r>
              <a:rPr lang="ru-RU" sz="3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сайтов — в три раза больше, чем за аналогичный период </a:t>
            </a:r>
            <a:r>
              <a:rPr lang="ru-RU" sz="3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</a:t>
            </a:r>
            <a:r>
              <a:rPr lang="ru-RU" sz="3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 них </a:t>
            </a:r>
            <a:r>
              <a:rPr lang="ru-RU" sz="3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sz="3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заблокировал всего </a:t>
            </a:r>
            <a:r>
              <a:rPr lang="ru-RU" sz="3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подделок</a:t>
            </a:r>
            <a:r>
              <a:rPr lang="ru-RU" sz="3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523 сайта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50" y="2940050"/>
            <a:ext cx="135588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90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1198</Words>
  <Application>Microsoft Office PowerPoint</Application>
  <PresentationFormat>Произвольный</PresentationFormat>
  <Paragraphs>179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ФИШИНГ(phishing)</vt:lpstr>
      <vt:lpstr>Фишинг – один из популярных видов мошенничества в интернете</vt:lpstr>
      <vt:lpstr>Электронная почта остается главной лазейкой для фишеров Как сообщается на сайте securitylad.ru, эксперты Positive Technologies проанализировали фишинговые атаки на организации в 2022-2023 годах и выявили основные тенденции и угрозы.</vt:lpstr>
      <vt:lpstr>Электронная почта остается главной лазейкой для фишеров</vt:lpstr>
      <vt:lpstr>ВИДЫ ФИШИНГА</vt:lpstr>
      <vt:lpstr> 1.Социальная инженерия</vt:lpstr>
      <vt:lpstr>2.Фишинговые ссылки</vt:lpstr>
      <vt:lpstr>3.Фишинговые сайты</vt:lpstr>
      <vt:lpstr>4.Фишинговые приложения</vt:lpstr>
      <vt:lpstr>5.Ловля на живца</vt:lpstr>
      <vt:lpstr> </vt:lpstr>
      <vt:lpstr>7.Уэйлинг</vt:lpstr>
      <vt:lpstr>ПРИЗНАКИ ФИШИНГА</vt:lpstr>
      <vt:lpstr>РИСКИ ФИШИНГА</vt:lpstr>
      <vt:lpstr>Примеры фишинговых писем</vt:lpstr>
      <vt:lpstr>Примеры фишинговых писем</vt:lpstr>
      <vt:lpstr>Примеры фишинговых писем</vt:lpstr>
      <vt:lpstr>МЕТОДЫ ЗАЩИТЫ</vt:lpstr>
      <vt:lpstr>Установите антивирусное программное обеспечение и фильтры для электронной почты, чтобы защитить себя от фишинга. Эти инструменты могут помочь</vt:lpstr>
      <vt:lpstr>ЧТО ДЕЛАТЬ ПРИ АТАКЕ ?</vt:lpstr>
      <vt:lpstr>БУДУЩЕЕ ФИШИНГА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Архипов Олег Николаевич</dc:creator>
  <cp:lastModifiedBy>Архипов</cp:lastModifiedBy>
  <cp:revision>37</cp:revision>
  <cp:lastPrinted>2025-08-11T13:40:07Z</cp:lastPrinted>
  <dcterms:created xsi:type="dcterms:W3CDTF">2025-01-16T10:50:28Z</dcterms:created>
  <dcterms:modified xsi:type="dcterms:W3CDTF">2025-08-13T08:08:43Z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2025-01-16T00:00:00Z</vt:filetime>
  </property>
  <property fmtid="{D5CDD505-2E9C-101B-9397-08002B2CF9AE}" pid="3" name="Creator">
    <vt:lpwstr>Chromium</vt:lpwstr>
  </property>
  <property fmtid="{D5CDD505-2E9C-101B-9397-08002B2CF9AE}" pid="4" name="LastSaved">
    <vt:filetime>2025-01-16T00:00:00Z</vt:filetime>
  </property>
  <property fmtid="{D5CDD505-2E9C-101B-9397-08002B2CF9AE}" pid="5" name="Producer">
    <vt:lpwstr>GPL Ghostscript 10.04.0</vt:lpwstr>
  </property>
</Properties>
</file>